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4"/>
  </p:sldMasterIdLst>
  <p:notesMasterIdLst>
    <p:notesMasterId r:id="rId18"/>
  </p:notesMasterIdLst>
  <p:sldIdLst>
    <p:sldId id="538" r:id="rId5"/>
    <p:sldId id="264" r:id="rId6"/>
    <p:sldId id="335" r:id="rId7"/>
    <p:sldId id="271" r:id="rId8"/>
    <p:sldId id="565" r:id="rId9"/>
    <p:sldId id="554" r:id="rId10"/>
    <p:sldId id="541" r:id="rId11"/>
    <p:sldId id="566" r:id="rId12"/>
    <p:sldId id="567" r:id="rId13"/>
    <p:sldId id="569" r:id="rId14"/>
    <p:sldId id="555" r:id="rId15"/>
    <p:sldId id="568" r:id="rId16"/>
    <p:sldId id="551" r:id="rId17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Lexend Deca" panose="020B0604020202020204" charset="0"/>
      <p:regular r:id="rId24"/>
    </p:embeddedFont>
    <p:embeddedFont>
      <p:font typeface="Lexend Exa" panose="020B0604020202020204" charset="0"/>
      <p:regular r:id="rId25"/>
    </p:embeddedFont>
    <p:embeddedFont>
      <p:font typeface="Questrial" pitchFamily="2" charset="0"/>
      <p:regular r:id="rId26"/>
    </p:embeddedFont>
    <p:embeddedFont>
      <p:font typeface="Source Sans Pro" panose="020B0503030403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EDAEFCA5-AAF7-4C5D-9719-304D387E3FBE}">
          <p14:sldIdLst>
            <p14:sldId id="538"/>
            <p14:sldId id="264"/>
            <p14:sldId id="335"/>
            <p14:sldId id="271"/>
            <p14:sldId id="565"/>
            <p14:sldId id="554"/>
            <p14:sldId id="541"/>
            <p14:sldId id="566"/>
            <p14:sldId id="567"/>
            <p14:sldId id="569"/>
            <p14:sldId id="555"/>
            <p14:sldId id="568"/>
            <p14:sldId id="55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552"/>
    <a:srgbClr val="007DC3"/>
    <a:srgbClr val="919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011494E-9CD0-4495-B26A-DD62B717B011}">
  <a:tblStyle styleId="{F011494E-9CD0-4495-B26A-DD62B717B0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266" autoAdjust="0"/>
  </p:normalViewPr>
  <p:slideViewPr>
    <p:cSldViewPr snapToGrid="0">
      <p:cViewPr varScale="1">
        <p:scale>
          <a:sx n="82" d="100"/>
          <a:sy n="82" d="100"/>
        </p:scale>
        <p:origin x="844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af7053024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af7053024f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5549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af7053024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af7053024f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00263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aeff30bf55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aeff30bf55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aedaa63d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aedaa63da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88338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af7053024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af7053024f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aedaa63d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aedaa63da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592052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aedaa63d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aedaa63da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175018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af7053024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af7053024f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79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af7053024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af7053024f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85501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af7053024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af7053024f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76235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125" y="0"/>
            <a:ext cx="9266814" cy="5143500"/>
            <a:chOff x="-60251" y="0"/>
            <a:chExt cx="9266814" cy="5143500"/>
          </a:xfrm>
        </p:grpSpPr>
        <p:sp>
          <p:nvSpPr>
            <p:cNvPr id="10" name="Google Shape;10;p2"/>
            <p:cNvSpPr/>
            <p:nvPr userDrawn="1"/>
          </p:nvSpPr>
          <p:spPr>
            <a:xfrm>
              <a:off x="-60251" y="4457700"/>
              <a:ext cx="728100" cy="685800"/>
            </a:xfrm>
            <a:prstGeom prst="rect">
              <a:avLst/>
            </a:prstGeom>
            <a:solidFill>
              <a:srgbClr val="919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00051" y="0"/>
              <a:ext cx="748106" cy="4031100"/>
            </a:xfrm>
            <a:prstGeom prst="rect">
              <a:avLst/>
            </a:prstGeom>
            <a:solidFill>
              <a:srgbClr val="007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11179" y="495150"/>
              <a:ext cx="2264100" cy="89700"/>
            </a:xfrm>
            <a:prstGeom prst="rect">
              <a:avLst/>
            </a:prstGeom>
            <a:solidFill>
              <a:schemeClr val="accent3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255752" y="2984550"/>
              <a:ext cx="7488197" cy="1580025"/>
            </a:xfrm>
            <a:custGeom>
              <a:avLst/>
              <a:gdLst/>
              <a:ahLst/>
              <a:cxnLst/>
              <a:rect l="l" t="t" r="r" b="b"/>
              <a:pathLst>
                <a:path w="164054" h="63201" extrusionOk="0">
                  <a:moveTo>
                    <a:pt x="0" y="0"/>
                  </a:moveTo>
                  <a:lnTo>
                    <a:pt x="0" y="63201"/>
                  </a:lnTo>
                  <a:lnTo>
                    <a:pt x="164054" y="63201"/>
                  </a:lnTo>
                  <a:lnTo>
                    <a:pt x="164054" y="29135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" name="Google Shape;14;p2"/>
            <p:cNvSpPr/>
            <p:nvPr/>
          </p:nvSpPr>
          <p:spPr>
            <a:xfrm>
              <a:off x="5866500" y="495150"/>
              <a:ext cx="3285600" cy="353400"/>
            </a:xfrm>
            <a:prstGeom prst="rect">
              <a:avLst/>
            </a:prstGeom>
            <a:solidFill>
              <a:srgbClr val="1E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" name="Google Shape;15;p2"/>
            <p:cNvCxnSpPr/>
            <p:nvPr/>
          </p:nvCxnSpPr>
          <p:spPr>
            <a:xfrm>
              <a:off x="5869063" y="302175"/>
              <a:ext cx="3337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2" name="Google Shape;22;p2"/>
            <p:cNvGrpSpPr/>
            <p:nvPr/>
          </p:nvGrpSpPr>
          <p:grpSpPr>
            <a:xfrm>
              <a:off x="8492906" y="4006177"/>
              <a:ext cx="178443" cy="405535"/>
              <a:chOff x="10692086" y="1188083"/>
              <a:chExt cx="326759" cy="742601"/>
            </a:xfrm>
          </p:grpSpPr>
          <p:sp>
            <p:nvSpPr>
              <p:cNvPr id="23" name="Google Shape;23;p2"/>
              <p:cNvSpPr/>
              <p:nvPr/>
            </p:nvSpPr>
            <p:spPr>
              <a:xfrm>
                <a:off x="10692086" y="1188083"/>
                <a:ext cx="55594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rgbClr val="312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0827478" y="1188083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312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0963209" y="1188083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312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" name="Google Shape;26;p2"/>
          <p:cNvSpPr txBox="1">
            <a:spLocks noGrp="1"/>
          </p:cNvSpPr>
          <p:nvPr>
            <p:ph type="ctrTitle"/>
          </p:nvPr>
        </p:nvSpPr>
        <p:spPr>
          <a:xfrm>
            <a:off x="2502500" y="1021597"/>
            <a:ext cx="49947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400">
                <a:solidFill>
                  <a:srgbClr val="19191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Lexend Dec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>
            <a:off x="2277950" y="3122054"/>
            <a:ext cx="5443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accent3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F9F4F4-D5FC-4702-8C53-8D48B420FC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58522" y="4841325"/>
            <a:ext cx="2057400" cy="274637"/>
          </a:xfrm>
        </p:spPr>
        <p:txBody>
          <a:bodyPr/>
          <a:lstStyle/>
          <a:p>
            <a:fld id="{7B4839EB-B7E8-45E4-9B1A-65BEA30D1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6"/>
          <p:cNvGrpSpPr/>
          <p:nvPr/>
        </p:nvGrpSpPr>
        <p:grpSpPr>
          <a:xfrm>
            <a:off x="197300" y="0"/>
            <a:ext cx="8725125" cy="5143725"/>
            <a:chOff x="197300" y="0"/>
            <a:chExt cx="8725125" cy="5143725"/>
          </a:xfrm>
        </p:grpSpPr>
        <p:sp>
          <p:nvSpPr>
            <p:cNvPr id="73" name="Google Shape;73;p6"/>
            <p:cNvSpPr/>
            <p:nvPr/>
          </p:nvSpPr>
          <p:spPr>
            <a:xfrm>
              <a:off x="197300" y="3997425"/>
              <a:ext cx="567900" cy="1146300"/>
            </a:xfrm>
            <a:prstGeom prst="rect">
              <a:avLst/>
            </a:prstGeom>
            <a:solidFill>
              <a:srgbClr val="919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8437625" y="0"/>
              <a:ext cx="484800" cy="3013500"/>
            </a:xfrm>
            <a:prstGeom prst="rect">
              <a:avLst/>
            </a:prstGeom>
            <a:solidFill>
              <a:srgbClr val="007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8511175" y="2571750"/>
              <a:ext cx="54900" cy="1494900"/>
            </a:xfrm>
            <a:prstGeom prst="rect">
              <a:avLst/>
            </a:prstGeom>
            <a:solidFill>
              <a:schemeClr val="accent4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" name="Google Shape;76;p6"/>
            <p:cNvGrpSpPr/>
            <p:nvPr/>
          </p:nvGrpSpPr>
          <p:grpSpPr>
            <a:xfrm rot="-5400000">
              <a:off x="613054" y="297538"/>
              <a:ext cx="213307" cy="484770"/>
              <a:chOff x="10402525" y="1504158"/>
              <a:chExt cx="326757" cy="742601"/>
            </a:xfrm>
          </p:grpSpPr>
          <p:sp>
            <p:nvSpPr>
              <p:cNvPr id="77" name="Google Shape;77;p6"/>
              <p:cNvSpPr/>
              <p:nvPr/>
            </p:nvSpPr>
            <p:spPr>
              <a:xfrm>
                <a:off x="10402525" y="1504158"/>
                <a:ext cx="55595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rgbClr val="312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6"/>
              <p:cNvSpPr/>
              <p:nvPr/>
            </p:nvSpPr>
            <p:spPr>
              <a:xfrm>
                <a:off x="10537933" y="1504158"/>
                <a:ext cx="55637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312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6"/>
              <p:cNvSpPr/>
              <p:nvPr/>
            </p:nvSpPr>
            <p:spPr>
              <a:xfrm>
                <a:off x="10673645" y="1504158"/>
                <a:ext cx="55637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312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80" name="Google Shape;80;p6"/>
            <p:cNvCxnSpPr/>
            <p:nvPr/>
          </p:nvCxnSpPr>
          <p:spPr>
            <a:xfrm rot="10800000">
              <a:off x="407575" y="2880025"/>
              <a:ext cx="0" cy="151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1" name="Google Shape;81;p6"/>
            <p:cNvGrpSpPr/>
            <p:nvPr/>
          </p:nvGrpSpPr>
          <p:grpSpPr>
            <a:xfrm>
              <a:off x="7978380" y="241036"/>
              <a:ext cx="178442" cy="405535"/>
              <a:chOff x="10402525" y="1504158"/>
              <a:chExt cx="326757" cy="742601"/>
            </a:xfrm>
          </p:grpSpPr>
          <p:sp>
            <p:nvSpPr>
              <p:cNvPr id="82" name="Google Shape;82;p6"/>
              <p:cNvSpPr/>
              <p:nvPr/>
            </p:nvSpPr>
            <p:spPr>
              <a:xfrm>
                <a:off x="10402525" y="1504158"/>
                <a:ext cx="55595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rgbClr val="1E35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83" name="Google Shape;83;p6"/>
              <p:cNvSpPr/>
              <p:nvPr/>
            </p:nvSpPr>
            <p:spPr>
              <a:xfrm>
                <a:off x="10537933" y="1504158"/>
                <a:ext cx="55637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E35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84" name="Google Shape;84;p6"/>
              <p:cNvSpPr/>
              <p:nvPr/>
            </p:nvSpPr>
            <p:spPr>
              <a:xfrm>
                <a:off x="10673645" y="1504158"/>
                <a:ext cx="55637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E35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85" name="Google Shape;8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9F637CA-D3CB-4B30-92C5-B8BEBC5FC3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8698" y="4755162"/>
            <a:ext cx="1084668" cy="36155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FF1488-F93E-4335-931D-A100822AAB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36160" y="4868863"/>
            <a:ext cx="2057400" cy="274637"/>
          </a:xfrm>
        </p:spPr>
        <p:txBody>
          <a:bodyPr/>
          <a:lstStyle/>
          <a:p>
            <a:fld id="{7B4839EB-B7E8-45E4-9B1A-65BEA30D1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9"/>
          <p:cNvSpPr txBox="1">
            <a:spLocks noGrp="1"/>
          </p:cNvSpPr>
          <p:nvPr>
            <p:ph type="title"/>
          </p:nvPr>
        </p:nvSpPr>
        <p:spPr>
          <a:xfrm>
            <a:off x="2290025" y="3433875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8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57" name="Google Shape;257;p19"/>
          <p:cNvSpPr txBox="1">
            <a:spLocks noGrp="1"/>
          </p:cNvSpPr>
          <p:nvPr>
            <p:ph type="subTitle" idx="1"/>
          </p:nvPr>
        </p:nvSpPr>
        <p:spPr>
          <a:xfrm>
            <a:off x="2041500" y="1718925"/>
            <a:ext cx="5061000" cy="11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0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58" name="Google Shape;258;p19"/>
          <p:cNvSpPr/>
          <p:nvPr/>
        </p:nvSpPr>
        <p:spPr>
          <a:xfrm>
            <a:off x="-81697" y="1154875"/>
            <a:ext cx="866274" cy="2842800"/>
          </a:xfrm>
          <a:prstGeom prst="rect">
            <a:avLst/>
          </a:prstGeom>
          <a:solidFill>
            <a:srgbClr val="9191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9"/>
          <p:cNvSpPr/>
          <p:nvPr/>
        </p:nvSpPr>
        <p:spPr>
          <a:xfrm>
            <a:off x="278303" y="3533125"/>
            <a:ext cx="720000" cy="929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0" name="Google Shape;260;p19"/>
          <p:cNvCxnSpPr/>
          <p:nvPr/>
        </p:nvCxnSpPr>
        <p:spPr>
          <a:xfrm>
            <a:off x="4006150" y="354650"/>
            <a:ext cx="254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1" name="Google Shape;261;p19"/>
          <p:cNvSpPr/>
          <p:nvPr/>
        </p:nvSpPr>
        <p:spPr>
          <a:xfrm>
            <a:off x="5795725" y="217550"/>
            <a:ext cx="2743200" cy="274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9"/>
          <p:cNvSpPr/>
          <p:nvPr/>
        </p:nvSpPr>
        <p:spPr>
          <a:xfrm>
            <a:off x="-81697" y="3883177"/>
            <a:ext cx="720000" cy="1349700"/>
          </a:xfrm>
          <a:prstGeom prst="rect">
            <a:avLst/>
          </a:prstGeom>
          <a:solidFill>
            <a:srgbClr val="007D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7EBE4D-2773-4255-8D8A-85F7FAA17B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8698" y="4755162"/>
            <a:ext cx="1084668" cy="36155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7209FB-5059-4C87-BAFF-BE549BFB39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41298" y="4868863"/>
            <a:ext cx="2057400" cy="274637"/>
          </a:xfrm>
        </p:spPr>
        <p:txBody>
          <a:bodyPr/>
          <a:lstStyle/>
          <a:p>
            <a:fld id="{7B4839EB-B7E8-45E4-9B1A-65BEA30D1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"/>
          <p:cNvSpPr/>
          <p:nvPr/>
        </p:nvSpPr>
        <p:spPr>
          <a:xfrm>
            <a:off x="0" y="0"/>
            <a:ext cx="4572000" cy="4587300"/>
          </a:xfrm>
          <a:prstGeom prst="rect">
            <a:avLst/>
          </a:prstGeom>
          <a:solidFill>
            <a:srgbClr val="007D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1"/>
          </p:nvPr>
        </p:nvSpPr>
        <p:spPr>
          <a:xfrm>
            <a:off x="720000" y="1546275"/>
            <a:ext cx="3303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40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Lexend Deca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2"/>
          </p:nvPr>
        </p:nvSpPr>
        <p:spPr>
          <a:xfrm>
            <a:off x="720000" y="2259675"/>
            <a:ext cx="3303000" cy="11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6" name="Google Shape;66;p5"/>
          <p:cNvSpPr/>
          <p:nvPr/>
        </p:nvSpPr>
        <p:spPr>
          <a:xfrm>
            <a:off x="6473300" y="888450"/>
            <a:ext cx="2264100" cy="89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2402225" y="3771975"/>
            <a:ext cx="4393975" cy="1032400"/>
          </a:xfrm>
          <a:custGeom>
            <a:avLst/>
            <a:gdLst/>
            <a:ahLst/>
            <a:cxnLst/>
            <a:rect l="l" t="t" r="r" b="b"/>
            <a:pathLst>
              <a:path w="175759" h="41296" extrusionOk="0">
                <a:moveTo>
                  <a:pt x="0" y="0"/>
                </a:moveTo>
                <a:lnTo>
                  <a:pt x="0" y="41296"/>
                </a:lnTo>
                <a:lnTo>
                  <a:pt x="175759" y="40995"/>
                </a:lnTo>
                <a:lnTo>
                  <a:pt x="175759" y="18421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Google Shape;68;p5"/>
          <p:cNvSpPr/>
          <p:nvPr/>
        </p:nvSpPr>
        <p:spPr>
          <a:xfrm>
            <a:off x="8737400" y="1518150"/>
            <a:ext cx="406500" cy="210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subTitle" idx="3"/>
          </p:nvPr>
        </p:nvSpPr>
        <p:spPr>
          <a:xfrm>
            <a:off x="5121000" y="1546275"/>
            <a:ext cx="3303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4000" b="1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Lexend Dec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70" name="Google Shape;70;p5"/>
          <p:cNvSpPr txBox="1">
            <a:spLocks noGrp="1"/>
          </p:cNvSpPr>
          <p:nvPr>
            <p:ph type="subTitle" idx="4"/>
          </p:nvPr>
        </p:nvSpPr>
        <p:spPr>
          <a:xfrm>
            <a:off x="5121000" y="2259675"/>
            <a:ext cx="3303000" cy="11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E6B0E6-3AE2-414D-8238-CE04261921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8698" y="4755162"/>
            <a:ext cx="1084668" cy="36155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021D4D-6AB8-4420-9D35-BC3E2C4158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41298" y="4879238"/>
            <a:ext cx="2057400" cy="274637"/>
          </a:xfrm>
        </p:spPr>
        <p:txBody>
          <a:bodyPr/>
          <a:lstStyle/>
          <a:p>
            <a:fld id="{7B4839EB-B7E8-45E4-9B1A-65BEA30D1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11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Exa"/>
              <a:buNone/>
              <a:defRPr sz="2800" b="1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Exa"/>
              <a:buNone/>
              <a:defRPr sz="2800" b="1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Exa"/>
              <a:buNone/>
              <a:defRPr sz="2800" b="1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Exa"/>
              <a:buNone/>
              <a:defRPr sz="2800" b="1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Exa"/>
              <a:buNone/>
              <a:defRPr sz="2800" b="1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Exa"/>
              <a:buNone/>
              <a:defRPr sz="2800" b="1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Exa"/>
              <a:buNone/>
              <a:defRPr sz="2800" b="1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Exa"/>
              <a:buNone/>
              <a:defRPr sz="2800" b="1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Char char="●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F5C81F-70AB-4AFF-A74C-E9D537478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E3552"/>
                </a:solidFill>
                <a:latin typeface="+mn-lt"/>
              </a:defRPr>
            </a:lvl1pPr>
          </a:lstStyle>
          <a:p>
            <a:fld id="{7B4839EB-B7E8-45E4-9B1A-65BEA30D1C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65" r:id="rId3"/>
    <p:sldLayoutId id="214748368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0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14300" marR="0" lvl="0" indent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None/>
        <a:defRPr sz="28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VATRACITsupport@ssg-llc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6"/>
          <p:cNvSpPr txBox="1">
            <a:spLocks noGrp="1"/>
          </p:cNvSpPr>
          <p:nvPr>
            <p:ph type="ctrTitle"/>
          </p:nvPr>
        </p:nvSpPr>
        <p:spPr>
          <a:xfrm>
            <a:off x="2042864" y="2172559"/>
            <a:ext cx="5931223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5400" dirty="0">
                <a:solidFill>
                  <a:srgbClr val="1E355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 panose="020F0502020204030203" pitchFamily="34" charset="0"/>
              </a:rPr>
            </a:br>
            <a:r>
              <a:rPr lang="en-US" sz="5400" dirty="0">
                <a:solidFill>
                  <a:srgbClr val="1E355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 panose="020F0502020204030203" pitchFamily="34" charset="0"/>
              </a:rPr>
              <a:t>Welcome!</a:t>
            </a:r>
            <a:br>
              <a:rPr lang="en-US" sz="5400" dirty="0">
                <a:solidFill>
                  <a:srgbClr val="1E355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 panose="020F0502020204030203" pitchFamily="34" charset="0"/>
              </a:rPr>
            </a:br>
            <a:r>
              <a:rPr lang="en-US" sz="3600" dirty="0">
                <a:solidFill>
                  <a:srgbClr val="1E355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 panose="020F0502020204030203" pitchFamily="34" charset="0"/>
              </a:rPr>
              <a:t>The session will begin shortly</a:t>
            </a:r>
            <a:endParaRPr sz="3600" dirty="0">
              <a:solidFill>
                <a:srgbClr val="1E3552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6" descr="ssg logo.bmp">
            <a:extLst>
              <a:ext uri="{FF2B5EF4-FFF2-40B4-BE49-F238E27FC236}">
                <a16:creationId xmlns:a16="http://schemas.microsoft.com/office/drawing/2014/main" id="{FA3721A2-A0D4-4522-BC1B-E1EE6D014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13" y="90579"/>
            <a:ext cx="1412176" cy="33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90F33F-58CD-4007-8959-48BEA8D7AF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79930" y="4868863"/>
            <a:ext cx="2057400" cy="274637"/>
          </a:xfrm>
        </p:spPr>
        <p:txBody>
          <a:bodyPr/>
          <a:lstStyle/>
          <a:p>
            <a:fld id="{7B4839EB-B7E8-45E4-9B1A-65BEA30D1C66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7C6238-406E-037E-AB5A-CA34B2F67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3296" y="110005"/>
            <a:ext cx="2062554" cy="20625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13943-9225-A64A-9715-7A72F7FFF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TRAC-IT </a:t>
            </a:r>
            <a:r>
              <a:rPr lang="en-US" i="1" dirty="0"/>
              <a:t>Desktop </a:t>
            </a:r>
            <a:br>
              <a:rPr lang="en-US" dirty="0"/>
            </a:br>
            <a:r>
              <a:rPr lang="en-US" dirty="0"/>
              <a:t>in Action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E56BB3-9CC7-6A44-B683-3E85D7998C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839EB-B7E8-45E4-9B1A-65BEA30D1C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84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53"/>
          <p:cNvSpPr txBox="1">
            <a:spLocks noGrp="1"/>
          </p:cNvSpPr>
          <p:nvPr>
            <p:ph type="title"/>
          </p:nvPr>
        </p:nvSpPr>
        <p:spPr>
          <a:xfrm>
            <a:off x="960751" y="130096"/>
            <a:ext cx="6606698" cy="5516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General Guidelines:</a:t>
            </a:r>
            <a:br>
              <a:rPr lang="en-US" sz="2000" dirty="0"/>
            </a:br>
            <a:br>
              <a:rPr lang="en-US" sz="2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endParaRPr sz="4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DE11E5-48E1-416C-B9CB-9D992F6D7D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4018" y="4868863"/>
            <a:ext cx="2057400" cy="274637"/>
          </a:xfrm>
        </p:spPr>
        <p:txBody>
          <a:bodyPr/>
          <a:lstStyle/>
          <a:p>
            <a:fld id="{7B4839EB-B7E8-45E4-9B1A-65BEA30D1C66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B9F15F-B7B2-921D-4BB6-0D57729FC108}"/>
              </a:ext>
            </a:extLst>
          </p:cNvPr>
          <p:cNvSpPr txBox="1"/>
          <p:nvPr/>
        </p:nvSpPr>
        <p:spPr>
          <a:xfrm>
            <a:off x="1300654" y="574680"/>
            <a:ext cx="612490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400" dirty="0"/>
              <a:t>You can pin the </a:t>
            </a:r>
            <a:r>
              <a:rPr lang="en-US" sz="1400" b="1" dirty="0"/>
              <a:t>TRAC-IT </a:t>
            </a:r>
            <a:r>
              <a:rPr lang="en-US" sz="1400" b="1" i="1" dirty="0"/>
              <a:t>Desktop</a:t>
            </a:r>
            <a:r>
              <a:rPr lang="en-US" sz="1400" b="1" dirty="0"/>
              <a:t> </a:t>
            </a:r>
            <a:r>
              <a:rPr lang="en-US" sz="1400" dirty="0"/>
              <a:t>icon to your start bar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400" dirty="0"/>
              <a:t>Use </a:t>
            </a:r>
            <a:r>
              <a:rPr lang="en-US" sz="1400" b="1" dirty="0"/>
              <a:t>TRAC-IT </a:t>
            </a:r>
            <a:r>
              <a:rPr lang="en-US" sz="1400" dirty="0"/>
              <a:t>OR </a:t>
            </a:r>
            <a:r>
              <a:rPr lang="en-US" sz="1400" b="1" dirty="0"/>
              <a:t>TRAC-IT </a:t>
            </a:r>
            <a:r>
              <a:rPr lang="en-US" sz="1400" b="1" i="1" dirty="0"/>
              <a:t>Desktop</a:t>
            </a:r>
            <a:r>
              <a:rPr lang="en-US" sz="1400" b="1" dirty="0"/>
              <a:t> </a:t>
            </a:r>
            <a:r>
              <a:rPr lang="en-US" sz="1400" dirty="0"/>
              <a:t>to avoid data mistakes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400" dirty="0"/>
              <a:t>Security PIN is local to your computer – Support Desk cannot reset it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400" dirty="0"/>
              <a:t>Download ALL the tasks you want to use offline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Downloaded tasks expire in 5 days (120 hours)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Information saved in a downloaded task </a:t>
            </a:r>
            <a:r>
              <a:rPr lang="en-US" i="1" dirty="0"/>
              <a:t>IS NOT </a:t>
            </a:r>
            <a:r>
              <a:rPr lang="en-US" dirty="0"/>
              <a:t>added to the child’s record. You must upload the information and complete the task.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400" dirty="0"/>
              <a:t>Validations built into </a:t>
            </a:r>
            <a:r>
              <a:rPr lang="en-US" sz="1400" b="1" dirty="0"/>
              <a:t>TRAC-IT </a:t>
            </a:r>
            <a:r>
              <a:rPr lang="en-US" sz="1400" b="1" i="1" dirty="0"/>
              <a:t>Desktop</a:t>
            </a:r>
            <a:r>
              <a:rPr lang="en-US" sz="1400" b="1" dirty="0"/>
              <a:t> </a:t>
            </a:r>
            <a:r>
              <a:rPr lang="en-US" sz="1400" dirty="0"/>
              <a:t>will occur once you upload your information and complete the task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400" dirty="0"/>
              <a:t>The person uploading information is responsible for resolving conflicting data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Last one in wins – Service Coordinators should be last one in to confirm the task is correct before completion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91092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31C38-AA62-2D6F-09A9-2758D865E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358" y="1903336"/>
            <a:ext cx="7704000" cy="572700"/>
          </a:xfrm>
        </p:spPr>
        <p:txBody>
          <a:bodyPr/>
          <a:lstStyle/>
          <a:p>
            <a:r>
              <a:rPr lang="en-US" dirty="0"/>
              <a:t>?? Questions ??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46BE58-00C9-634E-AC8D-749B918398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839EB-B7E8-45E4-9B1A-65BEA30D1C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50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53"/>
          <p:cNvSpPr txBox="1">
            <a:spLocks noGrp="1"/>
          </p:cNvSpPr>
          <p:nvPr>
            <p:ph type="title"/>
          </p:nvPr>
        </p:nvSpPr>
        <p:spPr>
          <a:xfrm>
            <a:off x="1872817" y="540845"/>
            <a:ext cx="5243082" cy="7098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Support Desk</a:t>
            </a:r>
            <a:endParaRPr sz="4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DE11E5-48E1-416C-B9CB-9D992F6D7D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4018" y="4868863"/>
            <a:ext cx="2057400" cy="274637"/>
          </a:xfrm>
        </p:spPr>
        <p:txBody>
          <a:bodyPr/>
          <a:lstStyle/>
          <a:p>
            <a:fld id="{7B4839EB-B7E8-45E4-9B1A-65BEA30D1C66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C27CD1-6C8A-918D-DC0B-C60185ADCE2D}"/>
              </a:ext>
            </a:extLst>
          </p:cNvPr>
          <p:cNvSpPr txBox="1"/>
          <p:nvPr/>
        </p:nvSpPr>
        <p:spPr>
          <a:xfrm>
            <a:off x="1328463" y="1716063"/>
            <a:ext cx="63317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VATRACITsupport@ssg-llc.com</a:t>
            </a:r>
            <a:endParaRPr lang="en-US" sz="24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u="sng" dirty="0">
              <a:solidFill>
                <a:srgbClr val="0563C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 i="1" dirty="0">
                <a:solidFill>
                  <a:srgbClr val="0563C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Open 8 – 5 pm ET, Monday - Friday</a:t>
            </a:r>
            <a:endParaRPr lang="en-US" sz="20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65BCA9-E718-A5D3-3CE8-3ADEC2581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854" y="4027083"/>
            <a:ext cx="979097" cy="97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44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4"/>
          <p:cNvSpPr txBox="1">
            <a:spLocks noGrp="1"/>
          </p:cNvSpPr>
          <p:nvPr>
            <p:ph type="subTitle" idx="3"/>
          </p:nvPr>
        </p:nvSpPr>
        <p:spPr>
          <a:xfrm>
            <a:off x="601466" y="957703"/>
            <a:ext cx="3303000" cy="28123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4000" dirty="0">
                <a:solidFill>
                  <a:schemeClr val="bg1"/>
                </a:solidFill>
              </a:rPr>
              <a:t>Welcome!</a:t>
            </a:r>
            <a:endParaRPr sz="40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Google Shape;540;p39">
            <a:extLst>
              <a:ext uri="{FF2B5EF4-FFF2-40B4-BE49-F238E27FC236}">
                <a16:creationId xmlns:a16="http://schemas.microsoft.com/office/drawing/2014/main" id="{E51CB13C-AF37-4CD0-B259-ADDED1F180A7}"/>
              </a:ext>
            </a:extLst>
          </p:cNvPr>
          <p:cNvSpPr txBox="1">
            <a:spLocks/>
          </p:cNvSpPr>
          <p:nvPr/>
        </p:nvSpPr>
        <p:spPr>
          <a:xfrm>
            <a:off x="4672357" y="1164566"/>
            <a:ext cx="4941441" cy="14071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286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E355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Introduction</a:t>
            </a:r>
          </a:p>
          <a:p>
            <a:pPr marL="6286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E355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TRAC-IT </a:t>
            </a:r>
            <a:r>
              <a:rPr lang="en-US" sz="2400" i="1" dirty="0">
                <a:solidFill>
                  <a:srgbClr val="1E355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Desktop</a:t>
            </a:r>
            <a:endParaRPr lang="en-US" sz="2400" dirty="0">
              <a:solidFill>
                <a:srgbClr val="1E355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6286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E355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Examples</a:t>
            </a:r>
          </a:p>
          <a:p>
            <a:pPr marL="6286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E355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Tips </a:t>
            </a:r>
          </a:p>
          <a:p>
            <a:pPr marL="6286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E355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Questions?</a:t>
            </a:r>
          </a:p>
          <a:p>
            <a:pPr marL="6286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E355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D7810F-1E0B-4200-8C63-F00A9B142F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78799" y="4868863"/>
            <a:ext cx="2057400" cy="274637"/>
          </a:xfrm>
        </p:spPr>
        <p:txBody>
          <a:bodyPr/>
          <a:lstStyle/>
          <a:p>
            <a:fld id="{7B4839EB-B7E8-45E4-9B1A-65BEA30D1C66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6E2DC5-78A6-5651-2A11-6E976D6C5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142" y="2620648"/>
            <a:ext cx="1289647" cy="12896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4B08FF27-516B-4B8A-BA0B-374621583DA1}"/>
              </a:ext>
            </a:extLst>
          </p:cNvPr>
          <p:cNvSpPr txBox="1">
            <a:spLocks/>
          </p:cNvSpPr>
          <p:nvPr/>
        </p:nvSpPr>
        <p:spPr>
          <a:xfrm>
            <a:off x="582543" y="512214"/>
            <a:ext cx="8499176" cy="402431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TRAC-IT </a:t>
            </a:r>
            <a:r>
              <a:rPr lang="en-US" sz="4000" b="1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Desktop</a:t>
            </a:r>
          </a:p>
        </p:txBody>
      </p:sp>
      <p:sp>
        <p:nvSpPr>
          <p:cNvPr id="12" name="Google Shape;540;p39">
            <a:extLst>
              <a:ext uri="{FF2B5EF4-FFF2-40B4-BE49-F238E27FC236}">
                <a16:creationId xmlns:a16="http://schemas.microsoft.com/office/drawing/2014/main" id="{9B1E28C6-869F-423E-9452-46FAC4DE33F0}"/>
              </a:ext>
            </a:extLst>
          </p:cNvPr>
          <p:cNvSpPr txBox="1">
            <a:spLocks/>
          </p:cNvSpPr>
          <p:nvPr/>
        </p:nvSpPr>
        <p:spPr>
          <a:xfrm>
            <a:off x="2101277" y="1656272"/>
            <a:ext cx="4941441" cy="17119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28650" indent="-285750">
              <a:spcAft>
                <a:spcPts val="1600"/>
              </a:spcAft>
              <a:buClr>
                <a:srgbClr val="007DC3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E355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15C59F-1F23-4AC9-AC59-72ADA205A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4018" y="4868863"/>
            <a:ext cx="2057400" cy="274637"/>
          </a:xfrm>
        </p:spPr>
        <p:txBody>
          <a:bodyPr/>
          <a:lstStyle/>
          <a:p>
            <a:fld id="{7B4839EB-B7E8-45E4-9B1A-65BEA30D1C66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280FD6-44AB-ABD6-E0B3-44EE6804A5B0}"/>
              </a:ext>
            </a:extLst>
          </p:cNvPr>
          <p:cNvSpPr txBox="1"/>
          <p:nvPr/>
        </p:nvSpPr>
        <p:spPr>
          <a:xfrm>
            <a:off x="1431985" y="1546423"/>
            <a:ext cx="628002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3" indent="-342900">
              <a:buFont typeface="Wingdings" panose="05000000000000000000" pitchFamily="2" charset="2"/>
              <a:buChar char="ü"/>
            </a:pPr>
            <a:r>
              <a:rPr lang="en-US" sz="2000" dirty="0"/>
              <a:t>In places where internet access is uncertain</a:t>
            </a:r>
          </a:p>
          <a:p>
            <a:pPr lvl="3"/>
            <a:endParaRPr lang="en-US" sz="2000" dirty="0"/>
          </a:p>
          <a:p>
            <a:pPr marL="342900" lvl="3" indent="-342900">
              <a:buFont typeface="Wingdings" panose="05000000000000000000" pitchFamily="2" charset="2"/>
              <a:buChar char="ü"/>
            </a:pPr>
            <a:r>
              <a:rPr lang="en-US" sz="2000" dirty="0"/>
              <a:t>Completing tasks that may take longer than 15 minutes</a:t>
            </a:r>
          </a:p>
          <a:p>
            <a:pPr marL="342900" lvl="3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lvl="3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285750" lvl="3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8DA152-4668-2508-64B3-BB553ED48816}"/>
              </a:ext>
            </a:extLst>
          </p:cNvPr>
          <p:cNvSpPr txBox="1"/>
          <p:nvPr/>
        </p:nvSpPr>
        <p:spPr>
          <a:xfrm>
            <a:off x="1982180" y="3198959"/>
            <a:ext cx="7099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75000"/>
                  </a:schemeClr>
                </a:solidFill>
              </a:rPr>
              <a:t>Online AND Offline Modes through TRAC-IT </a:t>
            </a:r>
            <a:r>
              <a:rPr lang="en-US" sz="1600" b="1" i="1" dirty="0">
                <a:solidFill>
                  <a:schemeClr val="bg2">
                    <a:lumMod val="75000"/>
                  </a:schemeClr>
                </a:solidFill>
              </a:rPr>
              <a:t>Desktop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5A7A13-2B5E-214E-6079-FE23A7E38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8" y="4185929"/>
            <a:ext cx="833652" cy="83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9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Two Versions of TRAC-IT </a:t>
            </a:r>
            <a:br>
              <a:rPr lang="en-US" sz="3200" dirty="0"/>
            </a:br>
            <a:r>
              <a:rPr lang="en-US" sz="3200" dirty="0"/>
              <a:t>Starting 10/3</a:t>
            </a:r>
            <a:endParaRPr sz="3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C0E35D-C5BE-42E4-967C-B87BEF96D2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20553" y="4885405"/>
            <a:ext cx="2057400" cy="274637"/>
          </a:xfrm>
        </p:spPr>
        <p:txBody>
          <a:bodyPr/>
          <a:lstStyle/>
          <a:p>
            <a:fld id="{7B4839EB-B7E8-45E4-9B1A-65BEA30D1C66}" type="slidenum">
              <a:rPr lang="en-US" smtClean="0"/>
              <a:t>4</a:t>
            </a:fld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575E658-67EB-8ADF-080E-B89E6CA19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47" y="4355843"/>
            <a:ext cx="752882" cy="752882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FBB783E-48AD-9C6E-68E9-C91B18EEB0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798168"/>
              </p:ext>
            </p:extLst>
          </p:nvPr>
        </p:nvGraphicFramePr>
        <p:xfrm>
          <a:off x="1603375" y="1604155"/>
          <a:ext cx="5937250" cy="3028887"/>
        </p:xfrm>
        <a:graphic>
          <a:graphicData uri="http://schemas.openxmlformats.org/drawingml/2006/table">
            <a:tbl>
              <a:tblPr firstRow="1" firstCol="1" bandRow="1">
                <a:tableStyleId>{F011494E-9CD0-4495-B26A-DD62B717B011}</a:tableStyleId>
              </a:tblPr>
              <a:tblGrid>
                <a:gridCol w="2968625">
                  <a:extLst>
                    <a:ext uri="{9D8B030D-6E8A-4147-A177-3AD203B41FA5}">
                      <a16:colId xmlns:a16="http://schemas.microsoft.com/office/drawing/2014/main" val="1064932345"/>
                    </a:ext>
                  </a:extLst>
                </a:gridCol>
                <a:gridCol w="2968625">
                  <a:extLst>
                    <a:ext uri="{9D8B030D-6E8A-4147-A177-3AD203B41FA5}">
                      <a16:colId xmlns:a16="http://schemas.microsoft.com/office/drawing/2014/main" val="1405927536"/>
                    </a:ext>
                  </a:extLst>
                </a:gridCol>
              </a:tblGrid>
              <a:tr h="2088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7030A0"/>
                          </a:solidFill>
                          <a:effectLst/>
                        </a:rPr>
                        <a:t>TRAC-IT</a:t>
                      </a:r>
                      <a:endParaRPr lang="en-US" sz="1100" b="1" i="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</a:rPr>
                        <a:t>TRAC-IT </a:t>
                      </a:r>
                      <a:r>
                        <a:rPr lang="en-US" sz="1400" b="1" i="1" dirty="0">
                          <a:solidFill>
                            <a:srgbClr val="7030A0"/>
                          </a:solidFill>
                          <a:effectLst/>
                        </a:rPr>
                        <a:t>Desktop</a:t>
                      </a:r>
                      <a:endParaRPr lang="en-US" sz="1100" b="1" i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393737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Remaining the same:</a:t>
                      </a:r>
                    </a:p>
                    <a:p>
                      <a:pPr marL="171450" marR="0" indent="-1714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>
                          <a:effectLst/>
                        </a:rPr>
                        <a:t>Enter information through tasks</a:t>
                      </a:r>
                    </a:p>
                    <a:p>
                      <a:pPr marL="171450" marR="0" indent="-1714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>
                          <a:effectLst/>
                        </a:rPr>
                        <a:t>Information should be entered in the order of a child’s enrollment: referral, intake, eligibility determination, ASP, IFSP, transition, discharge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60646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Differences: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8389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Use web site to log in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Use app on your computer to log in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7062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Tasks available online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Tasks available online OR offline, once downloaded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3224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Must have access to internet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More flexibility in work environment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5252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15 minute time limit applies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15 minute time limit does not apply to offline mode. Once you are online, the 15 minute time limit will apply for security.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106618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4B08FF27-516B-4B8A-BA0B-374621583DA1}"/>
              </a:ext>
            </a:extLst>
          </p:cNvPr>
          <p:cNvSpPr txBox="1">
            <a:spLocks/>
          </p:cNvSpPr>
          <p:nvPr/>
        </p:nvSpPr>
        <p:spPr>
          <a:xfrm>
            <a:off x="322412" y="420712"/>
            <a:ext cx="8499176" cy="402431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Tasks available in Offline Mode</a:t>
            </a:r>
          </a:p>
        </p:txBody>
      </p:sp>
      <p:sp>
        <p:nvSpPr>
          <p:cNvPr id="12" name="Google Shape;540;p39">
            <a:extLst>
              <a:ext uri="{FF2B5EF4-FFF2-40B4-BE49-F238E27FC236}">
                <a16:creationId xmlns:a16="http://schemas.microsoft.com/office/drawing/2014/main" id="{9B1E28C6-869F-423E-9452-46FAC4DE33F0}"/>
              </a:ext>
            </a:extLst>
          </p:cNvPr>
          <p:cNvSpPr txBox="1">
            <a:spLocks/>
          </p:cNvSpPr>
          <p:nvPr/>
        </p:nvSpPr>
        <p:spPr>
          <a:xfrm>
            <a:off x="2101277" y="1656272"/>
            <a:ext cx="4941441" cy="17119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28650" indent="-285750">
              <a:spcAft>
                <a:spcPts val="1600"/>
              </a:spcAft>
              <a:buClr>
                <a:srgbClr val="007DC3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E355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15C59F-1F23-4AC9-AC59-72ADA205A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4018" y="4868863"/>
            <a:ext cx="2057400" cy="274637"/>
          </a:xfrm>
        </p:spPr>
        <p:txBody>
          <a:bodyPr/>
          <a:lstStyle/>
          <a:p>
            <a:fld id="{7B4839EB-B7E8-45E4-9B1A-65BEA30D1C66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280FD6-44AB-ABD6-E0B3-44EE6804A5B0}"/>
              </a:ext>
            </a:extLst>
          </p:cNvPr>
          <p:cNvSpPr txBox="1"/>
          <p:nvPr/>
        </p:nvSpPr>
        <p:spPr>
          <a:xfrm>
            <a:off x="1660582" y="823143"/>
            <a:ext cx="6280029" cy="4456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"/>
              <a:tabLst>
                <a:tab pos="742950" algn="l"/>
              </a:tabLst>
            </a:pP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Intake Visit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"/>
              <a:tabLst>
                <a:tab pos="742950" algn="l"/>
              </a:tabLst>
            </a:pP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Eligibility Determination (initial or re-eligibility determination)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"/>
              <a:tabLst>
                <a:tab pos="742950" algn="l"/>
              </a:tabLst>
            </a:pP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Notice and Consent ASP (initial or ad-hoc)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"/>
              <a:tabLst>
                <a:tab pos="742950" algn="l"/>
              </a:tabLst>
            </a:pP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Initial IFSP Meeting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"/>
              <a:tabLst>
                <a:tab pos="742950" algn="l"/>
              </a:tabLst>
            </a:pP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IFSP Review (Ad-Hoc)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"/>
              <a:tabLst>
                <a:tab pos="742950" algn="l"/>
              </a:tabLst>
            </a:pP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Annual IFSP (Ad-Hoc)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"/>
              <a:tabLst>
                <a:tab pos="685800" algn="l"/>
              </a:tabLst>
            </a:pP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Prior Notice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"/>
            </a:pP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Update Child/Guardian Information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"/>
            </a:pP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Add Contact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"/>
            </a:pP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Transition and TPC Tasks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"/>
            </a:pP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Contact Notes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"/>
            </a:pP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Insurance tasks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"/>
            </a:pP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Family Cost Share Agreement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"/>
            </a:pP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Temporary Family Cost Share Agreement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5A7A13-2B5E-214E-6079-FE23A7E38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8" y="4185929"/>
            <a:ext cx="833652" cy="83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35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4B08FF27-516B-4B8A-BA0B-374621583DA1}"/>
              </a:ext>
            </a:extLst>
          </p:cNvPr>
          <p:cNvSpPr txBox="1">
            <a:spLocks/>
          </p:cNvSpPr>
          <p:nvPr/>
        </p:nvSpPr>
        <p:spPr>
          <a:xfrm>
            <a:off x="322412" y="420712"/>
            <a:ext cx="8499176" cy="402431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IMPORTANT NOTE</a:t>
            </a:r>
          </a:p>
        </p:txBody>
      </p:sp>
      <p:sp>
        <p:nvSpPr>
          <p:cNvPr id="12" name="Google Shape;540;p39">
            <a:extLst>
              <a:ext uri="{FF2B5EF4-FFF2-40B4-BE49-F238E27FC236}">
                <a16:creationId xmlns:a16="http://schemas.microsoft.com/office/drawing/2014/main" id="{9B1E28C6-869F-423E-9452-46FAC4DE33F0}"/>
              </a:ext>
            </a:extLst>
          </p:cNvPr>
          <p:cNvSpPr txBox="1">
            <a:spLocks/>
          </p:cNvSpPr>
          <p:nvPr/>
        </p:nvSpPr>
        <p:spPr>
          <a:xfrm>
            <a:off x="2101277" y="1656272"/>
            <a:ext cx="4941441" cy="17119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28650" indent="-285750">
              <a:spcAft>
                <a:spcPts val="1600"/>
              </a:spcAft>
              <a:buClr>
                <a:srgbClr val="007DC3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E355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15C59F-1F23-4AC9-AC59-72ADA205A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4018" y="4868863"/>
            <a:ext cx="2057400" cy="274637"/>
          </a:xfrm>
        </p:spPr>
        <p:txBody>
          <a:bodyPr/>
          <a:lstStyle/>
          <a:p>
            <a:fld id="{7B4839EB-B7E8-45E4-9B1A-65BEA30D1C66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280FD6-44AB-ABD6-E0B3-44EE6804A5B0}"/>
              </a:ext>
            </a:extLst>
          </p:cNvPr>
          <p:cNvSpPr txBox="1"/>
          <p:nvPr/>
        </p:nvSpPr>
        <p:spPr>
          <a:xfrm>
            <a:off x="1707878" y="1345367"/>
            <a:ext cx="628002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en-US" sz="1600" dirty="0"/>
              <a:t>Pick which version of TRAC-IT you would like to use:</a:t>
            </a:r>
          </a:p>
          <a:p>
            <a:pPr lvl="3"/>
            <a:endParaRPr lang="en-US" sz="1600" dirty="0"/>
          </a:p>
          <a:p>
            <a:pPr lvl="3" algn="ctr"/>
            <a:r>
              <a:rPr lang="en-US" sz="1600" b="1" dirty="0">
                <a:solidFill>
                  <a:srgbClr val="7030A0"/>
                </a:solidFill>
              </a:rPr>
              <a:t>  TRAC-IT </a:t>
            </a:r>
            <a:r>
              <a:rPr lang="en-US" sz="1600" i="1" dirty="0"/>
              <a:t>OR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7030A0"/>
                </a:solidFill>
              </a:rPr>
              <a:t>TRAC-IT </a:t>
            </a:r>
            <a:r>
              <a:rPr lang="en-US" sz="1600" b="1" i="1" dirty="0">
                <a:solidFill>
                  <a:srgbClr val="7030A0"/>
                </a:solidFill>
              </a:rPr>
              <a:t>Desktop</a:t>
            </a:r>
          </a:p>
          <a:p>
            <a:endParaRPr lang="en-US" sz="2400" dirty="0"/>
          </a:p>
          <a:p>
            <a:r>
              <a:rPr lang="en-US" sz="2000" i="1" dirty="0"/>
              <a:t>Switching between the 2 can be confusing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5A7A13-2B5E-214E-6079-FE23A7E38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8" y="4185929"/>
            <a:ext cx="833652" cy="83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02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53"/>
          <p:cNvSpPr txBox="1">
            <a:spLocks noGrp="1"/>
          </p:cNvSpPr>
          <p:nvPr>
            <p:ph type="title"/>
          </p:nvPr>
        </p:nvSpPr>
        <p:spPr>
          <a:xfrm>
            <a:off x="566613" y="751137"/>
            <a:ext cx="7735824" cy="5516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7030A0"/>
                </a:solidFill>
              </a:rPr>
              <a:t>Getting Started:</a:t>
            </a:r>
            <a:br>
              <a:rPr lang="en-US" sz="4000" dirty="0"/>
            </a:br>
            <a:r>
              <a:rPr lang="en-US" sz="2800" dirty="0">
                <a:solidFill>
                  <a:srgbClr val="7030A0"/>
                </a:solidFill>
              </a:rPr>
              <a:t>Step 1: Download the App</a:t>
            </a:r>
            <a:br>
              <a:rPr lang="en-US" sz="2800" dirty="0">
                <a:solidFill>
                  <a:srgbClr val="7030A0"/>
                </a:solidFill>
              </a:rPr>
            </a:br>
            <a:br>
              <a:rPr lang="en-US" sz="2800" dirty="0">
                <a:solidFill>
                  <a:srgbClr val="7030A0"/>
                </a:solidFill>
              </a:rPr>
            </a:br>
            <a:r>
              <a:rPr lang="en-US" sz="2800" dirty="0">
                <a:solidFill>
                  <a:srgbClr val="7030A0"/>
                </a:solidFill>
              </a:rPr>
              <a:t>Step 2: Using TRAC-IT </a:t>
            </a:r>
            <a:r>
              <a:rPr lang="en-US" sz="2800" i="1" dirty="0">
                <a:solidFill>
                  <a:srgbClr val="7030A0"/>
                </a:solidFill>
              </a:rPr>
              <a:t>Desktop</a:t>
            </a:r>
            <a:br>
              <a:rPr lang="en-US" sz="2800" dirty="0">
                <a:solidFill>
                  <a:srgbClr val="7030A0"/>
                </a:solidFill>
              </a:rPr>
            </a:br>
            <a:br>
              <a:rPr lang="en-US" sz="2800" dirty="0">
                <a:solidFill>
                  <a:srgbClr val="7030A0"/>
                </a:solidFill>
              </a:rPr>
            </a:br>
            <a:r>
              <a:rPr lang="en-US" sz="2800" dirty="0">
                <a:solidFill>
                  <a:srgbClr val="7030A0"/>
                </a:solidFill>
              </a:rPr>
              <a:t>Step 3: Loading Offline Work</a:t>
            </a:r>
            <a:br>
              <a:rPr lang="en-US" sz="2800" dirty="0">
                <a:solidFill>
                  <a:srgbClr val="7030A0"/>
                </a:solidFill>
              </a:rPr>
            </a:br>
            <a:br>
              <a:rPr lang="en-US" sz="4000" dirty="0"/>
            </a:br>
            <a:endParaRPr sz="4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DE11E5-48E1-416C-B9CB-9D992F6D7D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4018" y="4868863"/>
            <a:ext cx="2057400" cy="274637"/>
          </a:xfrm>
        </p:spPr>
        <p:txBody>
          <a:bodyPr/>
          <a:lstStyle/>
          <a:p>
            <a:fld id="{7B4839EB-B7E8-45E4-9B1A-65BEA30D1C66}" type="slidenum">
              <a:rPr lang="en-US" smtClean="0"/>
              <a:t>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724E7-B076-22C6-172F-8E30EBCA1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30" y="4035211"/>
            <a:ext cx="833652" cy="83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06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53"/>
          <p:cNvSpPr txBox="1">
            <a:spLocks noGrp="1"/>
          </p:cNvSpPr>
          <p:nvPr>
            <p:ph type="title"/>
          </p:nvPr>
        </p:nvSpPr>
        <p:spPr>
          <a:xfrm>
            <a:off x="944986" y="183579"/>
            <a:ext cx="7735824" cy="5516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7030A0"/>
                </a:solidFill>
              </a:rPr>
              <a:t>Downloading </a:t>
            </a:r>
            <a:r>
              <a:rPr lang="en-US" dirty="0">
                <a:solidFill>
                  <a:srgbClr val="7030A0"/>
                </a:solidFill>
              </a:rPr>
              <a:t>TRAC-IT </a:t>
            </a:r>
            <a:r>
              <a:rPr lang="en-US" i="1" dirty="0">
                <a:solidFill>
                  <a:srgbClr val="7030A0"/>
                </a:solidFill>
              </a:rPr>
              <a:t>Desktop:</a:t>
            </a:r>
            <a:br>
              <a:rPr lang="en-US" sz="4000" dirty="0"/>
            </a:br>
            <a:r>
              <a:rPr lang="en-US" sz="2800" dirty="0">
                <a:solidFill>
                  <a:srgbClr val="7030A0"/>
                </a:solidFill>
              </a:rPr>
              <a:t>Step 1: Open TRAC-IT</a:t>
            </a:r>
            <a:br>
              <a:rPr lang="en-US" sz="2800" dirty="0">
                <a:solidFill>
                  <a:srgbClr val="7030A0"/>
                </a:solidFill>
              </a:rPr>
            </a:br>
            <a:br>
              <a:rPr lang="en-US" sz="2800" dirty="0">
                <a:solidFill>
                  <a:srgbClr val="7030A0"/>
                </a:solidFill>
              </a:rPr>
            </a:br>
            <a:r>
              <a:rPr lang="en-US" sz="2800" dirty="0">
                <a:solidFill>
                  <a:srgbClr val="7030A0"/>
                </a:solidFill>
              </a:rPr>
              <a:t>Step 2: Click on Icon in Website Address Line</a:t>
            </a:r>
            <a:br>
              <a:rPr lang="en-US" sz="2800" dirty="0">
                <a:solidFill>
                  <a:srgbClr val="7030A0"/>
                </a:solidFill>
              </a:rPr>
            </a:br>
            <a:br>
              <a:rPr lang="en-US" sz="2800" dirty="0">
                <a:solidFill>
                  <a:srgbClr val="7030A0"/>
                </a:solidFill>
              </a:rPr>
            </a:br>
            <a:r>
              <a:rPr lang="en-US" sz="2800" dirty="0">
                <a:solidFill>
                  <a:srgbClr val="7030A0"/>
                </a:solidFill>
              </a:rPr>
              <a:t>Step 3: Install</a:t>
            </a:r>
            <a:br>
              <a:rPr lang="en-US" sz="2800" dirty="0">
                <a:solidFill>
                  <a:srgbClr val="7030A0"/>
                </a:solidFill>
              </a:rPr>
            </a:br>
            <a:br>
              <a:rPr lang="en-US" sz="2800" dirty="0">
                <a:solidFill>
                  <a:srgbClr val="7030A0"/>
                </a:solidFill>
              </a:rPr>
            </a:br>
            <a:r>
              <a:rPr lang="en-US" sz="2800" dirty="0">
                <a:solidFill>
                  <a:srgbClr val="7030A0"/>
                </a:solidFill>
              </a:rPr>
              <a:t>Step 4: Log In</a:t>
            </a:r>
            <a:br>
              <a:rPr lang="en-US" sz="2800" dirty="0">
                <a:solidFill>
                  <a:srgbClr val="7030A0"/>
                </a:solidFill>
              </a:rPr>
            </a:br>
            <a:br>
              <a:rPr lang="en-US" sz="4000" dirty="0"/>
            </a:br>
            <a:endParaRPr sz="4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DE11E5-48E1-416C-B9CB-9D992F6D7D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4018" y="4868863"/>
            <a:ext cx="2057400" cy="274637"/>
          </a:xfrm>
        </p:spPr>
        <p:txBody>
          <a:bodyPr/>
          <a:lstStyle/>
          <a:p>
            <a:fld id="{7B4839EB-B7E8-45E4-9B1A-65BEA30D1C66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724E7-B076-22C6-172F-8E30EBCA1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30" y="4035211"/>
            <a:ext cx="833652" cy="83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36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53"/>
          <p:cNvSpPr txBox="1">
            <a:spLocks noGrp="1"/>
          </p:cNvSpPr>
          <p:nvPr>
            <p:ph type="title"/>
          </p:nvPr>
        </p:nvSpPr>
        <p:spPr>
          <a:xfrm>
            <a:off x="1709613" y="262406"/>
            <a:ext cx="7735824" cy="5516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7030A0"/>
                </a:solidFill>
              </a:rPr>
              <a:t>Using </a:t>
            </a:r>
            <a:r>
              <a:rPr lang="en-US" dirty="0">
                <a:solidFill>
                  <a:srgbClr val="7030A0"/>
                </a:solidFill>
              </a:rPr>
              <a:t>TRAC-IT </a:t>
            </a:r>
            <a:r>
              <a:rPr lang="en-US" i="1" dirty="0">
                <a:solidFill>
                  <a:srgbClr val="7030A0"/>
                </a:solidFill>
              </a:rPr>
              <a:t>Desktop:</a:t>
            </a:r>
            <a:br>
              <a:rPr lang="en-US" sz="4000" dirty="0"/>
            </a:br>
            <a:r>
              <a:rPr lang="en-US" sz="2000" dirty="0">
                <a:solidFill>
                  <a:srgbClr val="7030A0"/>
                </a:solidFill>
              </a:rPr>
              <a:t>Step 1: Online vs Offline?</a:t>
            </a:r>
            <a:br>
              <a:rPr lang="en-US" sz="2000" dirty="0">
                <a:solidFill>
                  <a:srgbClr val="7030A0"/>
                </a:solidFill>
              </a:rPr>
            </a:br>
            <a:br>
              <a:rPr lang="en-US" sz="2000" dirty="0">
                <a:solidFill>
                  <a:srgbClr val="7030A0"/>
                </a:solidFill>
              </a:rPr>
            </a:br>
            <a:r>
              <a:rPr lang="en-US" sz="2000" dirty="0">
                <a:solidFill>
                  <a:srgbClr val="7030A0"/>
                </a:solidFill>
              </a:rPr>
              <a:t>Step 2: Download Tasks – Create Security PIN</a:t>
            </a:r>
            <a:br>
              <a:rPr lang="en-US" sz="2000" dirty="0">
                <a:solidFill>
                  <a:srgbClr val="7030A0"/>
                </a:solidFill>
              </a:rPr>
            </a:br>
            <a:br>
              <a:rPr lang="en-US" sz="2000" dirty="0">
                <a:solidFill>
                  <a:srgbClr val="7030A0"/>
                </a:solidFill>
              </a:rPr>
            </a:br>
            <a:r>
              <a:rPr lang="en-US" sz="2000" dirty="0">
                <a:solidFill>
                  <a:srgbClr val="7030A0"/>
                </a:solidFill>
              </a:rPr>
              <a:t>Step 3: Enter Information</a:t>
            </a:r>
            <a:br>
              <a:rPr lang="en-US" sz="2000" dirty="0">
                <a:solidFill>
                  <a:srgbClr val="7030A0"/>
                </a:solidFill>
              </a:rPr>
            </a:br>
            <a:br>
              <a:rPr lang="en-US" sz="2000" dirty="0">
                <a:solidFill>
                  <a:srgbClr val="7030A0"/>
                </a:solidFill>
              </a:rPr>
            </a:br>
            <a:r>
              <a:rPr lang="en-US" sz="2000" dirty="0">
                <a:solidFill>
                  <a:srgbClr val="7030A0"/>
                </a:solidFill>
              </a:rPr>
              <a:t>Step 4: Upload Information</a:t>
            </a:r>
            <a:br>
              <a:rPr lang="en-US" sz="2000" dirty="0">
                <a:solidFill>
                  <a:srgbClr val="7030A0"/>
                </a:solidFill>
              </a:rPr>
            </a:br>
            <a:br>
              <a:rPr lang="en-US" sz="2000" dirty="0">
                <a:solidFill>
                  <a:srgbClr val="7030A0"/>
                </a:solidFill>
              </a:rPr>
            </a:br>
            <a:r>
              <a:rPr lang="en-US" sz="2000" dirty="0">
                <a:solidFill>
                  <a:srgbClr val="7030A0"/>
                </a:solidFill>
              </a:rPr>
              <a:t>Step 5: Resolve Conflicting Data</a:t>
            </a:r>
            <a:br>
              <a:rPr lang="en-US" sz="2000" dirty="0">
                <a:solidFill>
                  <a:srgbClr val="7030A0"/>
                </a:solidFill>
              </a:rPr>
            </a:br>
            <a:br>
              <a:rPr lang="en-US" sz="2000" dirty="0">
                <a:solidFill>
                  <a:srgbClr val="7030A0"/>
                </a:solidFill>
              </a:rPr>
            </a:br>
            <a:r>
              <a:rPr lang="en-US" sz="2000" dirty="0">
                <a:solidFill>
                  <a:srgbClr val="7030A0"/>
                </a:solidFill>
              </a:rPr>
              <a:t>Step 6: Complete Tasks </a:t>
            </a:r>
            <a:r>
              <a:rPr lang="en-US" sz="2000" i="1" dirty="0">
                <a:solidFill>
                  <a:srgbClr val="7030A0"/>
                </a:solidFill>
              </a:rPr>
              <a:t>ONLINE</a:t>
            </a:r>
            <a:br>
              <a:rPr lang="en-US" sz="2800" dirty="0">
                <a:solidFill>
                  <a:srgbClr val="7030A0"/>
                </a:solidFill>
              </a:rPr>
            </a:br>
            <a:br>
              <a:rPr lang="en-US" sz="4000" dirty="0"/>
            </a:br>
            <a:endParaRPr sz="4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DE11E5-48E1-416C-B9CB-9D992F6D7D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4018" y="4868863"/>
            <a:ext cx="2057400" cy="274637"/>
          </a:xfrm>
        </p:spPr>
        <p:txBody>
          <a:bodyPr/>
          <a:lstStyle/>
          <a:p>
            <a:fld id="{7B4839EB-B7E8-45E4-9B1A-65BEA30D1C66}" type="slidenum">
              <a:rPr lang="en-US" smtClean="0"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724E7-B076-22C6-172F-8E30EBCA1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30" y="4035211"/>
            <a:ext cx="833652" cy="83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19957"/>
      </p:ext>
    </p:extLst>
  </p:cSld>
  <p:clrMapOvr>
    <a:masterClrMapping/>
  </p:clrMapOvr>
</p:sld>
</file>

<file path=ppt/theme/theme1.xml><?xml version="1.0" encoding="utf-8"?>
<a:theme xmlns:a="http://schemas.openxmlformats.org/drawingml/2006/main" name="Mumbi Business Plan by Slidesgo">
  <a:themeElements>
    <a:clrScheme name="SSG CUSTOM 2">
      <a:dk1>
        <a:srgbClr val="007DC3"/>
      </a:dk1>
      <a:lt1>
        <a:srgbClr val="FFFFFF"/>
      </a:lt1>
      <a:dk2>
        <a:srgbClr val="007DC3"/>
      </a:dk2>
      <a:lt2>
        <a:srgbClr val="FFFFFF"/>
      </a:lt2>
      <a:accent1>
        <a:srgbClr val="007DC3"/>
      </a:accent1>
      <a:accent2>
        <a:srgbClr val="919195"/>
      </a:accent2>
      <a:accent3>
        <a:srgbClr val="2F9D96"/>
      </a:accent3>
      <a:accent4>
        <a:srgbClr val="F9DC02"/>
      </a:accent4>
      <a:accent5>
        <a:srgbClr val="C66D35"/>
      </a:accent5>
      <a:accent6>
        <a:srgbClr val="919195"/>
      </a:accent6>
      <a:hlink>
        <a:srgbClr val="133660"/>
      </a:hlink>
      <a:folHlink>
        <a:srgbClr val="133660"/>
      </a:folHlink>
    </a:clrScheme>
    <a:fontScheme name="SSG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C-IT Overview Sessions" id="{028C79C7-A419-486C-9668-EEB14AFA352E}" vid="{0E85277E-A0D7-40A1-AC54-33782A2785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EE254A9690624BB0A31F690F574175" ma:contentTypeVersion="14" ma:contentTypeDescription="Create a new document." ma:contentTypeScope="" ma:versionID="2629af7410bdc05b0c10457661361f01">
  <xsd:schema xmlns:xsd="http://www.w3.org/2001/XMLSchema" xmlns:xs="http://www.w3.org/2001/XMLSchema" xmlns:p="http://schemas.microsoft.com/office/2006/metadata/properties" xmlns:ns2="8d2c79d8-45c1-4a30-8587-934b869f8bcb" xmlns:ns3="c7612277-bd78-43eb-bf7b-ba2c4731ee87" targetNamespace="http://schemas.microsoft.com/office/2006/metadata/properties" ma:root="true" ma:fieldsID="5c480b60449d0288b636482c1a24e15d" ns2:_="" ns3:_="">
    <xsd:import namespace="8d2c79d8-45c1-4a30-8587-934b869f8bcb"/>
    <xsd:import namespace="c7612277-bd78-43eb-bf7b-ba2c4731ee8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2c79d8-45c1-4a30-8587-934b869f8bc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12277-bd78-43eb-bf7b-ba2c4731ee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F707A4B-C6D6-41B4-847C-2F91A9E701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2c79d8-45c1-4a30-8587-934b869f8bcb"/>
    <ds:schemaRef ds:uri="c7612277-bd78-43eb-bf7b-ba2c4731ee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9367C6-E43F-443D-9C96-6F5A74C9AF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F66276-CC00-4397-81F5-8F3590AFCA64}">
  <ds:schemaRefs>
    <ds:schemaRef ds:uri="http://purl.org/dc/dcmitype/"/>
    <ds:schemaRef ds:uri="8d2c79d8-45c1-4a30-8587-934b869f8bcb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c7612277-bd78-43eb-bf7b-ba2c4731ee8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TRAC-IT Overview Sessions</Template>
  <TotalTime>2741</TotalTime>
  <Words>544</Words>
  <Application>Microsoft Office PowerPoint</Application>
  <PresentationFormat>On-screen Show (16:9)</PresentationFormat>
  <Paragraphs>97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Wingdings</vt:lpstr>
      <vt:lpstr>Questrial</vt:lpstr>
      <vt:lpstr>Lexend Exa</vt:lpstr>
      <vt:lpstr>Arial</vt:lpstr>
      <vt:lpstr>Calibri</vt:lpstr>
      <vt:lpstr>Source Sans Pro</vt:lpstr>
      <vt:lpstr>Bebas Neue</vt:lpstr>
      <vt:lpstr>Lexend Deca</vt:lpstr>
      <vt:lpstr>Mumbi Business Plan by Slidesgo</vt:lpstr>
      <vt:lpstr> Welcome! The session will begin shortly</vt:lpstr>
      <vt:lpstr>PowerPoint Presentation</vt:lpstr>
      <vt:lpstr>PowerPoint Presentation</vt:lpstr>
      <vt:lpstr>Two Versions of TRAC-IT  Starting 10/3</vt:lpstr>
      <vt:lpstr>PowerPoint Presentation</vt:lpstr>
      <vt:lpstr>PowerPoint Presentation</vt:lpstr>
      <vt:lpstr>Getting Started: Step 1: Download the App  Step 2: Using TRAC-IT Desktop  Step 3: Loading Offline Work  </vt:lpstr>
      <vt:lpstr>Downloading TRAC-IT Desktop: Step 1: Open TRAC-IT  Step 2: Click on Icon in Website Address Line  Step 3: Install  Step 4: Log In  </vt:lpstr>
      <vt:lpstr>Using TRAC-IT Desktop: Step 1: Online vs Offline?  Step 2: Download Tasks – Create Security PIN  Step 3: Enter Information  Step 4: Upload Information  Step 5: Resolve Conflicting Data  Step 6: Complete Tasks ONLINE  </vt:lpstr>
      <vt:lpstr>TRAC-IT Desktop  in Action</vt:lpstr>
      <vt:lpstr>General Guidelines:     </vt:lpstr>
      <vt:lpstr>?? Questions ??</vt:lpstr>
      <vt:lpstr>Support Desk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Style Guide</dc:title>
  <dc:creator>Jennifer Hill</dc:creator>
  <cp:lastModifiedBy>Jennifer Hill</cp:lastModifiedBy>
  <cp:revision>27</cp:revision>
  <dcterms:created xsi:type="dcterms:W3CDTF">2022-05-13T14:20:15Z</dcterms:created>
  <dcterms:modified xsi:type="dcterms:W3CDTF">2022-09-27T18:30:40Z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0x0101006FEE254A9690624BB0A31F690F574175</vt:lpwstr>
  </property>
</Properties>
</file>